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284" r:id="rId5"/>
    <p:sldId id="285" r:id="rId6"/>
    <p:sldId id="286" r:id="rId7"/>
    <p:sldId id="288" r:id="rId8"/>
    <p:sldId id="287" r:id="rId9"/>
    <p:sldId id="289" r:id="rId10"/>
    <p:sldId id="290" r:id="rId11"/>
    <p:sldId id="272" r:id="rId12"/>
    <p:sldId id="273" r:id="rId13"/>
    <p:sldId id="291" r:id="rId14"/>
    <p:sldId id="276" r:id="rId15"/>
    <p:sldId id="293" r:id="rId16"/>
    <p:sldId id="294" r:id="rId17"/>
    <p:sldId id="296" r:id="rId18"/>
    <p:sldId id="261" r:id="rId19"/>
    <p:sldId id="262" r:id="rId20"/>
    <p:sldId id="263" r:id="rId21"/>
    <p:sldId id="264" r:id="rId22"/>
    <p:sldId id="265" r:id="rId23"/>
    <p:sldId id="278" r:id="rId24"/>
    <p:sldId id="297" r:id="rId25"/>
    <p:sldId id="298" r:id="rId26"/>
    <p:sldId id="279" r:id="rId27"/>
    <p:sldId id="299" r:id="rId28"/>
    <p:sldId id="280" r:id="rId29"/>
    <p:sldId id="275" r:id="rId30"/>
    <p:sldId id="300" r:id="rId31"/>
    <p:sldId id="301" r:id="rId32"/>
    <p:sldId id="283" r:id="rId33"/>
    <p:sldId id="266" r:id="rId34"/>
    <p:sldId id="267" r:id="rId35"/>
    <p:sldId id="268" r:id="rId36"/>
    <p:sldId id="269" r:id="rId37"/>
    <p:sldId id="271" r:id="rId38"/>
    <p:sldId id="28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0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E6CBB-DB7F-4D04-8637-B254CE4B14BD}" type="datetimeFigureOut">
              <a:rPr lang="en-US" smtClean="0"/>
              <a:t>15/02/2013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2FD7D-E1F8-4712-BF7C-F9E55E56C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2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300D4A-3828-42C6-B4B9-EEEBB71F86B2}" type="slidenum">
              <a:rPr lang="en-US"/>
              <a:pPr/>
              <a:t>11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DFA18B-A411-4466-B27F-B6BC6E93E479}" type="slidenum">
              <a:rPr lang="en-US"/>
              <a:pPr/>
              <a:t>12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592DDC-4DD4-4C89-B29A-06E7F097F8CA}" type="slidenum">
              <a:rPr lang="en-US"/>
              <a:pPr/>
              <a:t>17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8025"/>
            <a:ext cx="4537075" cy="340201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19675" cy="41116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207EBF-4B7F-4239-B59D-BC313E54216D}" type="slidenum">
              <a:rPr lang="en-US"/>
              <a:pPr/>
              <a:t>29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08025"/>
            <a:ext cx="4537075" cy="3402013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19675" cy="4111625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C3D2DD-75C4-40A8-A42C-79185F208207}" type="slidenum">
              <a:rPr lang="en-US"/>
              <a:pPr/>
              <a:t>33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15/02/2013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emf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emf"/><Relationship Id="rId5" Type="http://schemas.openxmlformats.org/officeDocument/2006/relationships/image" Target="../media/image5.emf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1.emf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emf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4.png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0.emf"/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.emf"/><Relationship Id="rId5" Type="http://schemas.openxmlformats.org/officeDocument/2006/relationships/image" Target="../media/image21.png"/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3.gif"/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emf"/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1" Type="http://schemas.openxmlformats.org/officeDocument/2006/relationships/themeOverride" Target="../theme/themeOverride20.xml"/><Relationship Id="rId2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hemeOverride" Target="../theme/themeOverride21.x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0.gif"/><Relationship Id="rId1" Type="http://schemas.openxmlformats.org/officeDocument/2006/relationships/themeOverride" Target="../theme/themeOverride2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Beast of Bias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Homoscedasticity/ Homogeneity of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affect the two main things that we might do when we fit models to data: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Null Hypothesis significance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1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274638"/>
            <a:ext cx="7508180" cy="1714202"/>
          </a:xfrm>
        </p:spPr>
        <p:txBody>
          <a:bodyPr/>
          <a:lstStyle/>
          <a:p>
            <a:r>
              <a:rPr lang="en-GB" sz="4000" dirty="0" smtClean="0"/>
              <a:t>Assessing Homoscedasticity/ </a:t>
            </a:r>
            <a:r>
              <a:rPr lang="en-GB" sz="4000" dirty="0"/>
              <a:t>Homogeneity of Variance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1727200"/>
            <a:ext cx="6923087" cy="439896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GB" sz="2800" dirty="0" smtClean="0"/>
          </a:p>
          <a:p>
            <a:pPr marL="0" indent="0">
              <a:lnSpc>
                <a:spcPct val="80000"/>
              </a:lnSpc>
              <a:buNone/>
            </a:pPr>
            <a:r>
              <a:rPr lang="en-GB" sz="2800" dirty="0" smtClean="0"/>
              <a:t>Graphs </a:t>
            </a:r>
            <a:r>
              <a:rPr lang="en-GB" sz="2800" dirty="0"/>
              <a:t>(see lectures on regression)</a:t>
            </a:r>
          </a:p>
          <a:p>
            <a:pPr>
              <a:lnSpc>
                <a:spcPct val="80000"/>
              </a:lnSpc>
            </a:pPr>
            <a:r>
              <a:rPr lang="en-GB" sz="2800" dirty="0" err="1"/>
              <a:t>Levene’s</a:t>
            </a:r>
            <a:r>
              <a:rPr lang="en-GB" sz="2800" dirty="0"/>
              <a:t> Tests</a:t>
            </a:r>
          </a:p>
          <a:p>
            <a:pPr lvl="1">
              <a:lnSpc>
                <a:spcPct val="80000"/>
              </a:lnSpc>
            </a:pPr>
            <a:r>
              <a:rPr lang="en-GB" sz="2400" dirty="0"/>
              <a:t>Tests if variances in different groups are the same.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Significant = Variances not equal</a:t>
            </a:r>
          </a:p>
          <a:p>
            <a:pPr lvl="1">
              <a:lnSpc>
                <a:spcPct val="80000"/>
              </a:lnSpc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Non-Significant = Variances are equal</a:t>
            </a:r>
          </a:p>
          <a:p>
            <a:pPr>
              <a:lnSpc>
                <a:spcPct val="80000"/>
              </a:lnSpc>
            </a:pPr>
            <a:r>
              <a:rPr lang="en-GB" sz="2800" dirty="0"/>
              <a:t>Variance Ratio</a:t>
            </a:r>
          </a:p>
          <a:p>
            <a:pPr lvl="1">
              <a:lnSpc>
                <a:spcPct val="80000"/>
              </a:lnSpc>
            </a:pPr>
            <a:r>
              <a:rPr lang="en-GB" sz="2400" dirty="0"/>
              <a:t>With 2 or more groups</a:t>
            </a:r>
          </a:p>
          <a:p>
            <a:pPr lvl="1">
              <a:lnSpc>
                <a:spcPct val="80000"/>
              </a:lnSpc>
            </a:pPr>
            <a:r>
              <a:rPr lang="en-GB" sz="2400" dirty="0"/>
              <a:t>VR = Largest variance/Smallest variance</a:t>
            </a:r>
          </a:p>
          <a:p>
            <a:pPr lvl="1">
              <a:lnSpc>
                <a:spcPct val="80000"/>
              </a:lnSpc>
            </a:pPr>
            <a:r>
              <a:rPr lang="en-GB" sz="2400" dirty="0"/>
              <a:t>If VR &lt; 2, homogeneity can be assumed.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F59415B-B857-4437-B202-6D729C45E1DE}" type="slidenum">
              <a:rPr lang="en-US"/>
              <a:pPr/>
              <a:t>11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 autoUpdateAnimBg="0"/>
      <p:bldP spid="20889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274638"/>
            <a:ext cx="7543800" cy="1452562"/>
          </a:xfrm>
        </p:spPr>
        <p:txBody>
          <a:bodyPr/>
          <a:lstStyle/>
          <a:p>
            <a:r>
              <a:rPr lang="en-GB"/>
              <a:t>Homogeneity of Variance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F02D92B-F88E-4013-B566-EA82725031D3}" type="slidenum">
              <a:rPr lang="en-US"/>
              <a:pPr/>
              <a:t>12</a:t>
            </a:fld>
            <a:endParaRPr lang="en-US"/>
          </a:p>
        </p:txBody>
      </p:sp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2460625" y="2381250"/>
            <a:ext cx="20129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206857" name="Rectangle 9"/>
          <p:cNvSpPr>
            <a:spLocks noChangeArrowheads="1"/>
          </p:cNvSpPr>
          <p:nvPr/>
        </p:nvSpPr>
        <p:spPr bwMode="auto">
          <a:xfrm>
            <a:off x="2460625" y="2381250"/>
            <a:ext cx="22098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1340768"/>
            <a:ext cx="6408712" cy="50445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errors in your model should not be related to each other.</a:t>
            </a:r>
          </a:p>
          <a:p>
            <a:r>
              <a:rPr lang="en-US" dirty="0" smtClean="0"/>
              <a:t>If this assumption is violated: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onfidence intervals and significance tests will be invalid.</a:t>
            </a:r>
          </a:p>
          <a:p>
            <a:pPr lvl="1"/>
            <a:r>
              <a:rPr lang="en-US" dirty="0" smtClean="0"/>
              <a:t>You should apply the techniques covered in Chapter 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7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Spotting Outliers </a:t>
            </a:r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A biologist was worried about the potential health effects of music festivals.</a:t>
            </a:r>
          </a:p>
          <a:p>
            <a:r>
              <a:rPr lang="en-GB" dirty="0" smtClean="0"/>
              <a:t>Download Music Festival</a:t>
            </a:r>
          </a:p>
          <a:p>
            <a:r>
              <a:rPr lang="en-GB" dirty="0" smtClean="0"/>
              <a:t>Measured the hygiene of 810 concert-goers over the three days of the festival.</a:t>
            </a:r>
          </a:p>
          <a:p>
            <a:r>
              <a:rPr lang="en-GB" dirty="0" smtClean="0"/>
              <a:t>Hygiene was measured using a standardised technique :</a:t>
            </a:r>
          </a:p>
          <a:p>
            <a:pPr lvl="1"/>
            <a:r>
              <a:rPr lang="en-GB" dirty="0" smtClean="0"/>
              <a:t>Score ranged from 0 to 4</a:t>
            </a:r>
          </a:p>
          <a:p>
            <a:pPr lvl="2"/>
            <a:r>
              <a:rPr lang="en-GB" dirty="0" smtClean="0"/>
              <a:t>0 = you smell like a corpse rotting up a skunk’s arse</a:t>
            </a:r>
          </a:p>
          <a:p>
            <a:pPr lvl="2"/>
            <a:r>
              <a:rPr lang="en-GB" dirty="0" smtClean="0"/>
              <a:t>4 = you smell of sweet roses on a fresh spring day</a:t>
            </a:r>
            <a:endParaRPr lang="en-GB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outliers With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7102105" cy="39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0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8346"/>
            <a:ext cx="6984776" cy="631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33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0" y="228600"/>
            <a:ext cx="6667500" cy="762000"/>
          </a:xfrm>
        </p:spPr>
        <p:txBody>
          <a:bodyPr/>
          <a:lstStyle/>
          <a:p>
            <a:r>
              <a:rPr lang="en-GB" dirty="0" smtClean="0"/>
              <a:t>Spotting </a:t>
            </a:r>
            <a:r>
              <a:rPr lang="en-GB" dirty="0"/>
              <a:t>Normality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idx="1"/>
          </p:nvPr>
        </p:nvSpPr>
        <p:spPr>
          <a:xfrm>
            <a:off x="1498600" y="1200150"/>
            <a:ext cx="7035800" cy="4768850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We don’t have access to the sampling distribution so we usually test the observed data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Central Limit Theorem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If </a:t>
            </a:r>
            <a:r>
              <a:rPr lang="en-GB" sz="2400" i="1" dirty="0" smtClean="0"/>
              <a:t>N </a:t>
            </a:r>
            <a:r>
              <a:rPr lang="en-GB" sz="2400" dirty="0" smtClean="0"/>
              <a:t>&gt; 30, the sampling distribution is normal anyway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Graphical displays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P-P Plot (or Q-Q plot)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 smtClean="0"/>
              <a:t>Histogram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smtClean="0"/>
              <a:t>Values </a:t>
            </a:r>
            <a:r>
              <a:rPr lang="en-GB" sz="2800" dirty="0"/>
              <a:t>of Skew/Kurtosis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0 in a normal distribution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Convert to </a:t>
            </a:r>
            <a:r>
              <a:rPr lang="en-GB" sz="2400" i="1" dirty="0"/>
              <a:t>z</a:t>
            </a:r>
            <a:r>
              <a:rPr lang="en-GB" sz="2400" dirty="0"/>
              <a:t> (by dividing value by </a:t>
            </a:r>
            <a:r>
              <a:rPr lang="en-GB" sz="2400" i="1" dirty="0"/>
              <a:t>SE</a:t>
            </a:r>
            <a:r>
              <a:rPr lang="en-GB" sz="2400" dirty="0"/>
              <a:t>)</a:t>
            </a:r>
          </a:p>
          <a:p>
            <a:pPr>
              <a:spcBef>
                <a:spcPct val="30000"/>
              </a:spcBef>
              <a:spcAft>
                <a:spcPct val="30000"/>
              </a:spcAft>
            </a:pPr>
            <a:r>
              <a:rPr lang="en-GB" sz="2800" dirty="0" err="1"/>
              <a:t>Kolmogorov</a:t>
            </a:r>
            <a:r>
              <a:rPr lang="en-GB" sz="2800" dirty="0"/>
              <a:t>-Smirnov Test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Tests if data differ from a normal distribution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Significant = non-Normal data</a:t>
            </a:r>
          </a:p>
          <a:p>
            <a:pPr lvl="1">
              <a:spcBef>
                <a:spcPct val="30000"/>
              </a:spcBef>
              <a:spcAft>
                <a:spcPct val="30000"/>
              </a:spcAft>
            </a:pPr>
            <a:r>
              <a:rPr lang="en-GB" sz="2400" dirty="0"/>
              <a:t>Non-Significant = Normal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71BA18B-9BC4-4D45-86D8-7A4ABF699E93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5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5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5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5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5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5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5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57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57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157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57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utoUpdateAnimBg="0"/>
      <p:bldP spid="11571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Spotting Normality:</a:t>
            </a:r>
            <a:br>
              <a:rPr lang="en-GB" dirty="0" smtClean="0"/>
            </a:br>
            <a:r>
              <a:rPr lang="en-GB" dirty="0" smtClean="0"/>
              <a:t>The </a:t>
            </a:r>
            <a:r>
              <a:rPr lang="en-GB" dirty="0" smtClean="0"/>
              <a:t>P-P Plot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28800"/>
            <a:ext cx="5878149" cy="424903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4869" y="1428736"/>
            <a:ext cx="4479131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P-P Plot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1428736"/>
            <a:ext cx="4500594" cy="360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143108" y="5000636"/>
            <a:ext cx="2334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Normal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83343" y="5000636"/>
            <a:ext cx="40606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Not Normal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763713" y="1600200"/>
            <a:ext cx="6923087" cy="4292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2400" dirty="0" smtClean="0"/>
              <a:t>Assumptions of parametric tests based on the normal distribution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Understand the assumption of normality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GB" sz="2000" dirty="0" smtClean="0"/>
              <a:t>Graphical displays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GB" sz="2000" dirty="0"/>
              <a:t>Skew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/>
              <a:t>Kurtosis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/>
              <a:t>Normality tests</a:t>
            </a: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400" dirty="0"/>
              <a:t>Understand Homogeneity of Variance</a:t>
            </a:r>
          </a:p>
          <a:p>
            <a:pPr lvl="1">
              <a:lnSpc>
                <a:spcPct val="90000"/>
              </a:lnSpc>
            </a:pPr>
            <a:r>
              <a:rPr lang="en-GB" sz="2000" dirty="0" err="1"/>
              <a:t>Levene’s</a:t>
            </a:r>
            <a:r>
              <a:rPr lang="en-GB" sz="2000" dirty="0"/>
              <a:t> Test</a:t>
            </a:r>
          </a:p>
          <a:p>
            <a:pPr>
              <a:lnSpc>
                <a:spcPct val="90000"/>
              </a:lnSpc>
            </a:pPr>
            <a:r>
              <a:rPr lang="en-GB" sz="2400" dirty="0"/>
              <a:t>Know how to correct problems in the data</a:t>
            </a:r>
          </a:p>
          <a:p>
            <a:pPr lvl="1">
              <a:lnSpc>
                <a:spcPct val="90000"/>
              </a:lnSpc>
            </a:pPr>
            <a:r>
              <a:rPr lang="en-GB" sz="2000" dirty="0"/>
              <a:t>Log, Square Root and Reciprocal </a:t>
            </a:r>
            <a:r>
              <a:rPr lang="en-GB" sz="2000" dirty="0" smtClean="0"/>
              <a:t>Transformations</a:t>
            </a:r>
          </a:p>
          <a:p>
            <a:pPr lvl="1">
              <a:lnSpc>
                <a:spcPct val="90000"/>
              </a:lnSpc>
            </a:pPr>
            <a:r>
              <a:rPr lang="en-GB" sz="2000" dirty="0" smtClean="0"/>
              <a:t>Pitfalls and alternatives</a:t>
            </a:r>
          </a:p>
          <a:p>
            <a:pPr lvl="1">
              <a:lnSpc>
                <a:spcPct val="90000"/>
              </a:lnSpc>
            </a:pPr>
            <a:r>
              <a:rPr lang="en-GB" sz="2000" smtClean="0"/>
              <a:t>Robust tests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24C9B46-B2C8-4D2B-AC27-FA24A3F51B59}" type="slidenum">
              <a:rPr lang="en-US"/>
              <a:pPr/>
              <a:t>2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533455" cy="121014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Spotting Normality with Numbers: </a:t>
            </a:r>
            <a:r>
              <a:rPr lang="en-GB" dirty="0" smtClean="0"/>
              <a:t>Skew and Kurtosis</a:t>
            </a:r>
            <a:endParaRPr lang="en-GB" dirty="0"/>
          </a:p>
        </p:txBody>
      </p:sp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7162800" cy="4785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Assessing Skew and Kurtosis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1357297"/>
            <a:ext cx="7143800" cy="481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1071538" y="3714752"/>
            <a:ext cx="7500990" cy="928694"/>
          </a:xfrm>
          <a:prstGeom prst="round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Assessing Normality</a:t>
            </a:r>
            <a:endParaRPr lang="en-GB" dirty="0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5054600" cy="5295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Tests of Normality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7574280" cy="27114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 within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Split File command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76872"/>
            <a:ext cx="4895727" cy="380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7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Normality Within Groups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16832"/>
            <a:ext cx="798957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52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Normality within Groups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7585710" cy="17183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8" y="3068958"/>
            <a:ext cx="7381875" cy="32861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Spotting problems with Linearity or Homoscedasticity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132856"/>
            <a:ext cx="468052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Assessing Homogeneity of Variance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8" y="1772816"/>
            <a:ext cx="8177022" cy="372160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274638"/>
            <a:ext cx="8077200" cy="1143000"/>
          </a:xfrm>
        </p:spPr>
        <p:txBody>
          <a:bodyPr/>
          <a:lstStyle/>
          <a:p>
            <a:r>
              <a:rPr lang="en-GB" dirty="0" smtClean="0"/>
              <a:t>Output </a:t>
            </a:r>
            <a:r>
              <a:rPr lang="en-GB" dirty="0"/>
              <a:t>for </a:t>
            </a:r>
            <a:r>
              <a:rPr lang="en-GB" dirty="0" err="1"/>
              <a:t>Levene’s</a:t>
            </a:r>
            <a:r>
              <a:rPr lang="en-GB" dirty="0"/>
              <a:t> Test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D4FBF4A-5598-4902-89A4-6B99F8FB5868}" type="slidenum">
              <a:rPr lang="en-US"/>
              <a:pPr/>
              <a:t>29</a:t>
            </a:fld>
            <a:endParaRPr lang="en-US"/>
          </a:p>
        </p:txBody>
      </p:sp>
      <p:sp>
        <p:nvSpPr>
          <p:cNvPr id="203782" name="Rectangle 6"/>
          <p:cNvSpPr>
            <a:spLocks noChangeArrowheads="1"/>
          </p:cNvSpPr>
          <p:nvPr/>
        </p:nvSpPr>
        <p:spPr bwMode="auto">
          <a:xfrm>
            <a:off x="796925" y="2335213"/>
            <a:ext cx="59563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203783" name="Rectangle 7"/>
          <p:cNvSpPr>
            <a:spLocks noChangeArrowheads="1"/>
          </p:cNvSpPr>
          <p:nvPr/>
        </p:nvSpPr>
        <p:spPr bwMode="auto">
          <a:xfrm>
            <a:off x="796925" y="2335213"/>
            <a:ext cx="59563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1000" i="1">
                <a:latin typeface="Verdana" pitchFamily="34" charset="0"/>
                <a:cs typeface="Times New Roman" pitchFamily="18" charset="0"/>
              </a:rPr>
              <a:t> </a:t>
            </a:r>
            <a:endParaRPr lang="en-GB"/>
          </a:p>
        </p:txBody>
      </p:sp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796925" y="2335213"/>
            <a:ext cx="1736725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203785" name="Rectangle 9"/>
          <p:cNvSpPr>
            <a:spLocks noChangeArrowheads="1"/>
          </p:cNvSpPr>
          <p:nvPr/>
        </p:nvSpPr>
        <p:spPr bwMode="auto">
          <a:xfrm>
            <a:off x="796925" y="2335213"/>
            <a:ext cx="24018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203786" name="Rectangle 10"/>
          <p:cNvSpPr>
            <a:spLocks noChangeArrowheads="1"/>
          </p:cNvSpPr>
          <p:nvPr/>
        </p:nvSpPr>
        <p:spPr bwMode="auto">
          <a:xfrm>
            <a:off x="796925" y="2335213"/>
            <a:ext cx="181768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GB"/>
          </a:p>
        </p:txBody>
      </p: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1700808"/>
            <a:ext cx="8161020" cy="22194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Assumptions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Parametric tests based on the normal distribution assume:</a:t>
            </a:r>
          </a:p>
          <a:p>
            <a:pPr lvl="1"/>
            <a:r>
              <a:rPr lang="en-GB" dirty="0" err="1" smtClean="0"/>
              <a:t>Additivity</a:t>
            </a:r>
            <a:r>
              <a:rPr lang="en-GB" dirty="0" smtClean="0"/>
              <a:t> and linearity</a:t>
            </a:r>
          </a:p>
          <a:p>
            <a:pPr lvl="1"/>
            <a:r>
              <a:rPr lang="en-GB" dirty="0" smtClean="0"/>
              <a:t>Normality something or other</a:t>
            </a:r>
          </a:p>
          <a:p>
            <a:pPr lvl="1"/>
            <a:r>
              <a:rPr lang="en-GB" dirty="0" smtClean="0"/>
              <a:t>Homogeneity of Variance</a:t>
            </a:r>
          </a:p>
          <a:p>
            <a:pPr lvl="1"/>
            <a:r>
              <a:rPr lang="en-GB" dirty="0" smtClean="0"/>
              <a:t>Independence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0232" y="3645024"/>
            <a:ext cx="29337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Trim the data:</a:t>
            </a:r>
          </a:p>
          <a:p>
            <a:pPr lvl="1"/>
            <a:r>
              <a:rPr lang="en-US" sz="2400" dirty="0" smtClean="0"/>
              <a:t>Delete a certain amount of scores from the extremes</a:t>
            </a:r>
            <a:r>
              <a:rPr lang="en-US" dirty="0" smtClean="0"/>
              <a:t>.</a:t>
            </a:r>
          </a:p>
          <a:p>
            <a:r>
              <a:rPr lang="en-US" sz="2800" dirty="0" err="1" smtClean="0"/>
              <a:t>Windsorizing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smtClean="0"/>
              <a:t>Substitute outliers with the highest value that isn’t an outlier</a:t>
            </a:r>
          </a:p>
          <a:p>
            <a:r>
              <a:rPr lang="en-US" sz="2800" dirty="0" err="1" smtClean="0"/>
              <a:t>Analyse</a:t>
            </a:r>
            <a:r>
              <a:rPr lang="en-US" sz="2800" dirty="0" smtClean="0"/>
              <a:t> with Robust Methods:</a:t>
            </a:r>
          </a:p>
          <a:p>
            <a:pPr lvl="1"/>
            <a:r>
              <a:rPr lang="en-US" sz="2400" dirty="0" smtClean="0"/>
              <a:t>Bootstrapping</a:t>
            </a:r>
          </a:p>
          <a:p>
            <a:r>
              <a:rPr lang="en-US" sz="2800" dirty="0" smtClean="0"/>
              <a:t>Transform the data:</a:t>
            </a:r>
          </a:p>
          <a:p>
            <a:pPr lvl="1"/>
            <a:r>
              <a:rPr lang="en-US" sz="2400" dirty="0" smtClean="0"/>
              <a:t>By applying a mathematical function to scores.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41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Trimming the Data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6" y="1916832"/>
            <a:ext cx="810412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7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56" y="214290"/>
            <a:ext cx="6842144" cy="990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Robust Methods: Examples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214414" y="1928802"/>
          <a:ext cx="7427907" cy="3931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6558"/>
                <a:gridCol w="3074227"/>
                <a:gridCol w="3057122"/>
              </a:tblGrid>
              <a:tr h="342265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FFFFFF"/>
                          </a:solidFill>
                        </a:rPr>
                        <a:t>Comparing Treatments</a:t>
                      </a:r>
                      <a:endParaRPr lang="en-GB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FFFFFF"/>
                          </a:solidFill>
                        </a:rPr>
                        <a:t>Relationships</a:t>
                      </a:r>
                      <a:endParaRPr lang="en-GB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342265">
                <a:tc rowSpan="4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Principle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Bootstrap</a:t>
                      </a: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Trimmed 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Least Trimmed Squares</a:t>
                      </a: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M-estimators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M-estimators</a:t>
                      </a: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Least Median of Squares</a:t>
                      </a:r>
                    </a:p>
                  </a:txBody>
                  <a:tcPr/>
                </a:tc>
              </a:tr>
              <a:tr h="342265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kern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2265">
                <a:tc rowSpan="4"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Equivalent Tests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ANOVA (Including factorial)</a:t>
                      </a:r>
                      <a:endParaRPr lang="en-GB" sz="1800" kern="12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Regression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ANCOVA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ANCOVA</a:t>
                      </a:r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42265">
                <a:tc v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858125" y="6357938"/>
            <a:ext cx="1285875" cy="365125"/>
          </a:xfrm>
          <a:prstGeom prst="rect">
            <a:avLst/>
          </a:prstGeom>
        </p:spPr>
        <p:txBody>
          <a:bodyPr/>
          <a:lstStyle/>
          <a:p>
            <a:fld id="{4BCDEA40-05AD-4D8C-8E21-10AFF90ACD2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 descr="jane_superbrain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2" y="0"/>
            <a:ext cx="1214414" cy="195341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6923087" cy="1452562"/>
          </a:xfrm>
        </p:spPr>
        <p:txBody>
          <a:bodyPr/>
          <a:lstStyle/>
          <a:p>
            <a:r>
              <a:rPr lang="en-GB" dirty="0" smtClean="0"/>
              <a:t>Transforming Data</a:t>
            </a:r>
            <a:endParaRPr lang="en-GB" dirty="0"/>
          </a:p>
        </p:txBody>
      </p:sp>
      <p:sp>
        <p:nvSpPr>
          <p:cNvPr id="12390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2800"/>
              <a:t>Log Transformation (log(X</a:t>
            </a:r>
            <a:r>
              <a:rPr lang="en-GB" sz="2800" baseline="-25000"/>
              <a:t>i</a:t>
            </a:r>
            <a:r>
              <a:rPr lang="en-GB" sz="2800"/>
              <a:t>))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Reduce positive skew.</a:t>
            </a:r>
          </a:p>
          <a:p>
            <a:pPr>
              <a:lnSpc>
                <a:spcPct val="90000"/>
              </a:lnSpc>
            </a:pPr>
            <a:r>
              <a:rPr lang="en-GB" sz="2800"/>
              <a:t>Square Root Transformation (</a:t>
            </a:r>
            <a:r>
              <a:rPr lang="en-GB" sz="2800">
                <a:cs typeface="Arial" charset="0"/>
              </a:rPr>
              <a:t>√</a:t>
            </a:r>
            <a:r>
              <a:rPr lang="en-GB" sz="2800"/>
              <a:t>X</a:t>
            </a:r>
            <a:r>
              <a:rPr lang="en-GB" sz="2800" baseline="-25000"/>
              <a:t>i</a:t>
            </a:r>
            <a:r>
              <a:rPr lang="en-GB" sz="2800"/>
              <a:t>):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Also reduces positive skew. Can also be useful for stabilizing variance.</a:t>
            </a:r>
          </a:p>
          <a:p>
            <a:pPr>
              <a:lnSpc>
                <a:spcPct val="90000"/>
              </a:lnSpc>
            </a:pPr>
            <a:r>
              <a:rPr lang="en-GB" sz="2800"/>
              <a:t>Reciprocal Transformation (1/ X</a:t>
            </a:r>
            <a:r>
              <a:rPr lang="en-GB" sz="2800" baseline="-25000"/>
              <a:t>i</a:t>
            </a:r>
            <a:r>
              <a:rPr lang="en-GB" sz="2800"/>
              <a:t>):</a:t>
            </a:r>
          </a:p>
          <a:p>
            <a:pPr lvl="1">
              <a:lnSpc>
                <a:spcPct val="90000"/>
              </a:lnSpc>
            </a:pPr>
            <a:r>
              <a:rPr lang="en-GB" sz="2400"/>
              <a:t>Dividing 1 by each score also reduces the impact of large scores. This transformation reverses the scores, you can avoid this by reversing the scores before the transformation, 1/(X</a:t>
            </a:r>
            <a:r>
              <a:rPr lang="en-GB" sz="2400" baseline="-25000"/>
              <a:t>Highest</a:t>
            </a:r>
            <a:r>
              <a:rPr lang="en-GB" sz="2400"/>
              <a:t> – X</a:t>
            </a:r>
            <a:r>
              <a:rPr lang="en-GB" sz="2400" baseline="-25000"/>
              <a:t>i</a:t>
            </a:r>
            <a:r>
              <a:rPr lang="en-GB" sz="2400"/>
              <a:t>).</a:t>
            </a:r>
          </a:p>
          <a:p>
            <a:pPr lvl="1">
              <a:lnSpc>
                <a:spcPct val="90000"/>
              </a:lnSpc>
            </a:pPr>
            <a:endParaRPr 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74BE45D-779C-4C87-8B7A-0CE79983D47F}" type="slidenum">
              <a:rPr lang="en-US"/>
              <a:pPr/>
              <a:t>33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9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39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39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39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Log Transformation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85B5ED2-744B-4B86-99F2-7387A6F6891E}" type="slidenum">
              <a:rPr lang="en-US"/>
              <a:pPr/>
              <a:t>34</a:t>
            </a:fld>
            <a:endParaRPr lang="en-US"/>
          </a:p>
        </p:txBody>
      </p:sp>
      <p:sp>
        <p:nvSpPr>
          <p:cNvPr id="186377" name="Text Box 9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8890" y="2000240"/>
            <a:ext cx="4385110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7" grpId="0"/>
      <p:bldP spid="18637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Square Root Transformation</a:t>
            </a:r>
            <a:endParaRPr lang="en-US" sz="400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E323473-C081-4AE1-B866-1EEDCCF4D87D}" type="slidenum">
              <a:rPr lang="en-US"/>
              <a:pPr/>
              <a:t>35</a:t>
            </a:fld>
            <a:endParaRPr 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368" y="2000240"/>
            <a:ext cx="436863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9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9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2" grpId="0"/>
      <p:bldP spid="189445" grpId="0"/>
      <p:bldP spid="1894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Reciprocal Transformation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2AB4938-684F-45C2-A4C5-252CD96CA04E}" type="slidenum">
              <a:rPr lang="en-US"/>
              <a:pPr/>
              <a:t>36</a:t>
            </a:fld>
            <a:endParaRPr lang="en-US"/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368" y="2000240"/>
            <a:ext cx="436863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2000240"/>
            <a:ext cx="4411686" cy="352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6" grpId="0"/>
      <p:bldP spid="190468" grpId="0"/>
      <p:bldP spid="19046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But …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66CF9EB-B5E9-4986-AF6E-ECD9EBADABDD}" type="slidenum">
              <a:rPr lang="en-US"/>
              <a:pPr/>
              <a:t>37</a:t>
            </a:fld>
            <a:endParaRPr lang="en-US"/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9177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Before</a:t>
            </a:r>
            <a:endParaRPr lang="en-US"/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5613400" y="1476375"/>
            <a:ext cx="284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/>
              <a:t>After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6213" y="2000240"/>
            <a:ext cx="4193857" cy="336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2000240"/>
            <a:ext cx="4193334" cy="3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0" grpId="0"/>
      <p:bldP spid="191492" grpId="0"/>
      <p:bldP spid="19149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Transform … Or Not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1000" indent="-381000">
              <a:lnSpc>
                <a:spcPct val="90000"/>
              </a:lnSpc>
            </a:pPr>
            <a:r>
              <a:rPr lang="en-GB" sz="2000" dirty="0" smtClean="0"/>
              <a:t>Transforming the data helps as often as it hinders the accuracy of </a:t>
            </a:r>
            <a:r>
              <a:rPr lang="en-GB" sz="2000" i="1" dirty="0" smtClean="0"/>
              <a:t>F</a:t>
            </a:r>
            <a:r>
              <a:rPr lang="en-GB" sz="2000" dirty="0" smtClean="0"/>
              <a:t> (Games &amp; Lucas, 1966).</a:t>
            </a:r>
          </a:p>
          <a:p>
            <a:pPr marL="381000" indent="-381000">
              <a:lnSpc>
                <a:spcPct val="90000"/>
              </a:lnSpc>
            </a:pPr>
            <a:r>
              <a:rPr lang="en-GB" sz="2000" dirty="0" smtClean="0"/>
              <a:t>Games (1984):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The central limit theorem: sampling distribution will be normal in samples &gt; 40 anyway.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Transforming the data changes the hypothesis being tested</a:t>
            </a:r>
          </a:p>
          <a:p>
            <a:pPr marL="1104900" lvl="2" indent="-381000">
              <a:lnSpc>
                <a:spcPct val="90000"/>
              </a:lnSpc>
            </a:pPr>
            <a:r>
              <a:rPr lang="en-GB" sz="2000" dirty="0" smtClean="0"/>
              <a:t>E.g. when using a log transformation and comparing means you change from comparing arithmetic means to comparing geometric means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In small samples it is tricky to determine normality one way or another.</a:t>
            </a:r>
          </a:p>
          <a:p>
            <a:pPr marL="750888" lvl="1" indent="-381000">
              <a:lnSpc>
                <a:spcPct val="90000"/>
              </a:lnSpc>
            </a:pPr>
            <a:r>
              <a:rPr lang="en-GB" sz="2000" dirty="0" smtClean="0"/>
              <a:t>The consequences for the statistical model of applying the ‘wrong’ transformation could be worse than the consequences of analysing the untransformed scores.</a:t>
            </a:r>
          </a:p>
          <a:p>
            <a:pPr lvl="1"/>
            <a:endParaRPr lang="en-GB" dirty="0" smtClean="0"/>
          </a:p>
        </p:txBody>
      </p:sp>
      <p:pic>
        <p:nvPicPr>
          <p:cNvPr id="5" name="Picture 4" descr="cramming_sam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14" y="0"/>
            <a:ext cx="1411386" cy="178592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 can Bias a Parameter Estimate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8172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245423" cy="1642194"/>
          </a:xfrm>
        </p:spPr>
        <p:txBody>
          <a:bodyPr/>
          <a:lstStyle/>
          <a:p>
            <a:r>
              <a:rPr lang="en-US" dirty="0" smtClean="0"/>
              <a:t>…and the Error associated with that Estimate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88840"/>
            <a:ext cx="5461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8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r>
              <a:rPr lang="en-US" dirty="0" smtClean="0"/>
              <a:t> and Linearity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outcome variable is, in reality, linearly related to any predictors.</a:t>
            </a:r>
          </a:p>
          <a:p>
            <a:r>
              <a:rPr lang="en-US" dirty="0" smtClean="0"/>
              <a:t>If you have several predictors then their combined effect is best described by adding their effects together.</a:t>
            </a:r>
          </a:p>
          <a:p>
            <a:r>
              <a:rPr lang="en-US" dirty="0" smtClean="0"/>
              <a:t>If this assumption is not met then your model is invalid.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6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Normally Distributed Something or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normal distribution is relevant to: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Confidence intervals around a parameter</a:t>
            </a:r>
          </a:p>
          <a:p>
            <a:pPr lvl="1"/>
            <a:r>
              <a:rPr lang="en-US" dirty="0" smtClean="0"/>
              <a:t>Null hypothesis significance testing</a:t>
            </a:r>
          </a:p>
          <a:p>
            <a:r>
              <a:rPr lang="en-US" dirty="0" smtClean="0"/>
              <a:t>This assumption </a:t>
            </a:r>
            <a:r>
              <a:rPr lang="en-US" dirty="0"/>
              <a:t>t</a:t>
            </a:r>
            <a:r>
              <a:rPr lang="en-US" dirty="0" smtClean="0"/>
              <a:t>ends to get incorrectly translated as ‘your data need to be normally distributed’.</a:t>
            </a:r>
          </a:p>
        </p:txBody>
      </p:sp>
    </p:spTree>
    <p:extLst>
      <p:ext uri="{BB962C8B-B14F-4D97-AF65-F5344CB8AC3E}">
        <p14:creationId xmlns:p14="http://schemas.microsoft.com/office/powerpoint/2010/main" val="186250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When does the Assumption of Normality Matter?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 small samples.</a:t>
            </a:r>
          </a:p>
          <a:p>
            <a:pPr lvl="1"/>
            <a:r>
              <a:rPr lang="en-US" dirty="0" smtClean="0"/>
              <a:t> The central limit theorem allows us to forget about this assumption in larger samples.</a:t>
            </a:r>
          </a:p>
          <a:p>
            <a:r>
              <a:rPr lang="en-US" dirty="0" smtClean="0"/>
              <a:t>In practical terms, as long as your sample is fairly large, outliers are a much more pressing concern than normality.</a:t>
            </a:r>
          </a:p>
        </p:txBody>
      </p:sp>
    </p:spTree>
    <p:extLst>
      <p:ext uri="{BB962C8B-B14F-4D97-AF65-F5344CB8AC3E}">
        <p14:creationId xmlns:p14="http://schemas.microsoft.com/office/powerpoint/2010/main" val="417841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Homoscedasticity/ Homogeneity of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testing several groups of </a:t>
            </a:r>
            <a:r>
              <a:rPr lang="en-US" smtClean="0"/>
              <a:t>participants, samples </a:t>
            </a:r>
            <a:r>
              <a:rPr lang="en-US" dirty="0" smtClean="0"/>
              <a:t>should come from populations with the same variance.</a:t>
            </a:r>
          </a:p>
          <a:p>
            <a:r>
              <a:rPr lang="en-US" dirty="0" smtClean="0"/>
              <a:t>In correlational designs, the variance of the outcome variable should be stable at all levels of the predictor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29304"/>
      </p:ext>
    </p:extLst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0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3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4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5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6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7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8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19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0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3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4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5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6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7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8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9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</TotalTime>
  <Words>938</Words>
  <Application>Microsoft Macintosh PowerPoint</Application>
  <PresentationFormat>On-screen Show (4:3)</PresentationFormat>
  <Paragraphs>174</Paragraphs>
  <Slides>38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DiscStat Lecture</vt:lpstr>
      <vt:lpstr>The Beast of Bias</vt:lpstr>
      <vt:lpstr>Aims</vt:lpstr>
      <vt:lpstr>Assumptions</vt:lpstr>
      <vt:lpstr>Outliers can Bias a Parameter Estimate</vt:lpstr>
      <vt:lpstr>…and the Error associated with that Estimate </vt:lpstr>
      <vt:lpstr>Additivity and Linearity</vt:lpstr>
      <vt:lpstr>Normally Distributed Something or Other</vt:lpstr>
      <vt:lpstr> When does the Assumption of Normality Matter?</vt:lpstr>
      <vt:lpstr>Homoscedasticity/ Homogeneity of Variance</vt:lpstr>
      <vt:lpstr>Homoscedasticity/ Homogeneity of Variance</vt:lpstr>
      <vt:lpstr>Assessing Homoscedasticity/ Homogeneity of Variance</vt:lpstr>
      <vt:lpstr>Homogeneity of Variance</vt:lpstr>
      <vt:lpstr>Independence</vt:lpstr>
      <vt:lpstr>Spotting Outliers Example</vt:lpstr>
      <vt:lpstr>Spotting outliers With Graphs</vt:lpstr>
      <vt:lpstr>PowerPoint Presentation</vt:lpstr>
      <vt:lpstr>Spotting Normality</vt:lpstr>
      <vt:lpstr>Spotting Normality: The P-P Plot</vt:lpstr>
      <vt:lpstr>The P-P Plot</vt:lpstr>
      <vt:lpstr>Spotting Normality with Numbers: Skew and Kurtosis</vt:lpstr>
      <vt:lpstr>Assessing Skew and Kurtosis</vt:lpstr>
      <vt:lpstr>Assessing Normality</vt:lpstr>
      <vt:lpstr>Tests of Normality</vt:lpstr>
      <vt:lpstr>Normality within Groups</vt:lpstr>
      <vt:lpstr>Normality Within Groups</vt:lpstr>
      <vt:lpstr>Normality within Groups</vt:lpstr>
      <vt:lpstr> Spotting problems with Linearity or Homoscedasticity</vt:lpstr>
      <vt:lpstr>Assessing Homogeneity of Variance</vt:lpstr>
      <vt:lpstr>Output for Levene’s Test</vt:lpstr>
      <vt:lpstr>Reducing Bias</vt:lpstr>
      <vt:lpstr>Trimming the Data</vt:lpstr>
      <vt:lpstr>Robust Methods: Examples</vt:lpstr>
      <vt:lpstr>Transforming Data</vt:lpstr>
      <vt:lpstr>Log Transformation</vt:lpstr>
      <vt:lpstr>Square Root Transformation</vt:lpstr>
      <vt:lpstr>Reciprocal Transformation</vt:lpstr>
      <vt:lpstr>But …</vt:lpstr>
      <vt:lpstr>To Transform … Or Not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Assumptions</dc:title>
  <dc:creator>Dr. Andy Field</dc:creator>
  <cp:lastModifiedBy>Zoe Field</cp:lastModifiedBy>
  <cp:revision>40</cp:revision>
  <dcterms:created xsi:type="dcterms:W3CDTF">2009-04-17T12:39:58Z</dcterms:created>
  <dcterms:modified xsi:type="dcterms:W3CDTF">2013-02-15T14:57:26Z</dcterms:modified>
</cp:coreProperties>
</file>